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6.jpg" ContentType="image/jpeg"/>
  <Override PartName="/ppt/media/image7.jpg" ContentType="image/jpeg"/>
  <Override PartName="/ppt/notesSlides/notesSlide4.xml" ContentType="application/vnd.openxmlformats-officedocument.presentationml.notesSlide+xml"/>
  <Override PartName="/ppt/media/image8.jpg" ContentType="image/jpeg"/>
  <Override PartName="/ppt/notesSlides/notesSlide5.xml" ContentType="application/vnd.openxmlformats-officedocument.presentationml.notesSlide+xml"/>
  <Override PartName="/ppt/media/image9.jpg" ContentType="image/jpeg"/>
  <Override PartName="/ppt/notesSlides/notesSlide6.xml" ContentType="application/vnd.openxmlformats-officedocument.presentationml.notesSlide+xml"/>
  <Override PartName="/ppt/media/image10.jpg" ContentType="image/jpeg"/>
  <Override PartName="/ppt/notesSlides/notesSlide7.xml" ContentType="application/vnd.openxmlformats-officedocument.presentationml.notesSlide+xml"/>
  <Override PartName="/ppt/media/image13.jpg" ContentType="image/jpeg"/>
  <Override PartName="/ppt/notesSlides/notesSlide8.xml" ContentType="application/vnd.openxmlformats-officedocument.presentationml.notesSlide+xml"/>
  <Override PartName="/ppt/media/image14.jpg" ContentType="image/jpe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16.jpg" ContentType="image/jpe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17.jpg" ContentType="image/jpe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notesMasterIdLst>
    <p:notesMasterId r:id="rId18"/>
  </p:notesMasterIdLst>
  <p:sldIdLst>
    <p:sldId id="256" r:id="rId2"/>
    <p:sldId id="269" r:id="rId3"/>
    <p:sldId id="271" r:id="rId4"/>
    <p:sldId id="276" r:id="rId5"/>
    <p:sldId id="279" r:id="rId6"/>
    <p:sldId id="273" r:id="rId7"/>
    <p:sldId id="272" r:id="rId8"/>
    <p:sldId id="274" r:id="rId9"/>
    <p:sldId id="280" r:id="rId10"/>
    <p:sldId id="287" r:id="rId11"/>
    <p:sldId id="291" r:id="rId12"/>
    <p:sldId id="277" r:id="rId13"/>
    <p:sldId id="281" r:id="rId14"/>
    <p:sldId id="290" r:id="rId15"/>
    <p:sldId id="28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3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9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121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848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94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4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181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484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188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588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08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75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08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430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29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36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8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00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2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38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4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5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9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30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5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1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egfntd.kz/upload/NTD/%D0%A1%D0%9F%20%D0%A0%D0%9A/189_%D0%A1%D0%9F%20%D0%A0%D0%9A%201.04-110-2017%20%C2%AB%D0%9E%D0%B1%D1%81%D0%BB%D0%B5%D0%B4%D0%BE%D0%B2%D0%B0%D0%BD%D0%B8%D0%B5,%20%D0%BE%D1%86%D0%B5%D0%BD%D0%BA%D0%B0%20%20%D1%82%D0%B5%D1%85%D0%BD%D0%B8%D1%87%D0%B5%D1%81%D0%BA%D0%BE%D0%B3%D0%BE%20%D1%81%D0%BE%D1%81%D1%82%D0%BE%D1%8F%D0%BD%D0%B8%D1%8F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dilet.zan.kz/rus/docs/E18000110AD" TargetMode="External"/><Relationship Id="rId5" Type="http://schemas.openxmlformats.org/officeDocument/2006/relationships/hyperlink" Target="https://smeta-kz.com/normativy-rk/agsk/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9064"/>
          <a:stretch/>
        </p:blipFill>
        <p:spPr bwMode="auto">
          <a:xfrm>
            <a:off x="80010" y="4070"/>
            <a:ext cx="12111990" cy="68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873662" y="2858006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неконструктивных элементов зданий и сооружений в сейсмических районах традиционными методами </a:t>
            </a:r>
          </a:p>
          <a:p>
            <a:pPr algn="ctr"/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6004" y="4761219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Асетов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Жамиль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студент группы 19-БТ-1п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D:\получ ф 06.05\01ЛОГОТИП_самый после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255" y="907257"/>
            <a:ext cx="2942004" cy="17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944914" y="3823537"/>
            <a:ext cx="8316686" cy="128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5084" y="6179303"/>
            <a:ext cx="839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Усть-Каменогорск, 2022 г.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2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Нормативная литература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810586-BD58-4FA4-A3FB-0A1F0D7D33F7}"/>
              </a:ext>
            </a:extLst>
          </p:cNvPr>
          <p:cNvSpPr txBox="1"/>
          <p:nvPr/>
        </p:nvSpPr>
        <p:spPr>
          <a:xfrm>
            <a:off x="634767" y="1802087"/>
            <a:ext cx="109224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СП РК 1.04-110-2017 «Обследование, оценка технического состояния и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сейсмоусиление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зданий и сооружений»: 10.11. Усиление неконструктивных элементов зданий и сооружений.</a:t>
            </a:r>
          </a:p>
          <a:p>
            <a:pPr algn="ctr"/>
            <a:endParaRPr lang="ru-KZ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3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Пункты 10.11.1 и 10.11.2 раздела 10.11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E9CC53-9901-47D2-9BE2-1B7721A0F33E}"/>
              </a:ext>
            </a:extLst>
          </p:cNvPr>
          <p:cNvSpPr txBox="1"/>
          <p:nvPr/>
        </p:nvSpPr>
        <p:spPr>
          <a:xfrm>
            <a:off x="634767" y="1413063"/>
            <a:ext cx="109224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 algn="just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10.11.1 и 10.11.2 Устойчивость неповрежденных перегородок обеспечивается уголками, закрепляемыми анкерами-шпильками к перекрытиям и стенам. Поврежденные перегородки усиливают слоями армированной штукатурки цементно-песчаным раствором марки не ниже 100 толщиной 30 мм. </a:t>
            </a:r>
          </a:p>
        </p:txBody>
      </p:sp>
    </p:spTree>
    <p:extLst>
      <p:ext uri="{BB962C8B-B14F-4D97-AF65-F5344CB8AC3E}">
        <p14:creationId xmlns:p14="http://schemas.microsoft.com/office/powerpoint/2010/main" val="338630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943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Пункты 10.11.1 и 10.11.2 раздела 10.11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4194AE3-D0F1-4BD3-ABEA-015B196A1523}"/>
              </a:ext>
            </a:extLst>
          </p:cNvPr>
          <p:cNvSpPr/>
          <p:nvPr/>
        </p:nvSpPr>
        <p:spPr>
          <a:xfrm>
            <a:off x="2480285" y="836038"/>
            <a:ext cx="6272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Способы усиления перегородок</a:t>
            </a:r>
            <a:endParaRPr lang="ru-KZ" sz="32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22C07C-7F12-4885-B25B-7227FC26ADF9}"/>
              </a:ext>
            </a:extLst>
          </p:cNvPr>
          <p:cNvSpPr/>
          <p:nvPr/>
        </p:nvSpPr>
        <p:spPr>
          <a:xfrm>
            <a:off x="4122788" y="5300255"/>
            <a:ext cx="40856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Рисунок-2 Вязаная арматурная сетка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84FA51E-BC73-4243-A679-E6AA565FD31D}"/>
              </a:ext>
            </a:extLst>
          </p:cNvPr>
          <p:cNvSpPr/>
          <p:nvPr/>
        </p:nvSpPr>
        <p:spPr>
          <a:xfrm>
            <a:off x="460375" y="5331548"/>
            <a:ext cx="327155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Рисунок – 1 Цементно-песчаная штукатурка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7AC19028-AE21-1A1B-9299-F4D327B2E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12" y="1370982"/>
            <a:ext cx="3080229" cy="36151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1E89ADD-49CF-09E5-7AC5-0442A856A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3049" y="1469657"/>
            <a:ext cx="3793026" cy="33287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A17078D-2DF6-14DA-A094-15707EC27B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8737" y="1434176"/>
            <a:ext cx="3793025" cy="38306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38BBD6-65FA-6054-3FB4-BADFC779D239}"/>
              </a:ext>
            </a:extLst>
          </p:cNvPr>
          <p:cNvSpPr txBox="1"/>
          <p:nvPr/>
        </p:nvSpPr>
        <p:spPr>
          <a:xfrm>
            <a:off x="8208402" y="5551164"/>
            <a:ext cx="352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Рисунок 3- Уголки крепленные анкерами-шпильками</a:t>
            </a:r>
            <a:r>
              <a:rPr lang="ru-K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53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10.11.3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7" name="Объект 16" descr="Изображение выглядит как деревянный, стул, внешний, металлический&#10;&#10;Автоматически созданное описание">
            <a:extLst>
              <a:ext uri="{FF2B5EF4-FFF2-40B4-BE49-F238E27FC236}">
                <a16:creationId xmlns:a16="http://schemas.microsoft.com/office/drawing/2014/main" id="{306CC055-4616-0A8B-1725-A3FB12CBCB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838200" y="1379883"/>
            <a:ext cx="5181600" cy="4083959"/>
          </a:xfr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FD7BC571-8D2A-1FBD-652E-5FE9D296F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823"/>
            <a:ext cx="5181600" cy="5223140"/>
          </a:xfrm>
        </p:spPr>
        <p:txBody>
          <a:bodyPr>
            <a:norm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Усиление лестничных маршей с площадками обеспечивается сварными соединениями, болтами диаметром 12 мм., полимер растворными шпонками, цементными растворами в случае повреждений.</a:t>
            </a:r>
          </a:p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На рисунке 4 изображена лестница из сварных соединений.</a:t>
            </a:r>
          </a:p>
          <a:p>
            <a:pPr marL="0" indent="0">
              <a:buNone/>
            </a:pP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39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10.11.3 раздела 10.11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431CAF5A-61C3-911C-F747-A4B18C3951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l="2508" r="2508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573A17AB-E2AD-ABD9-3289-60B1B6CA3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53823"/>
            <a:ext cx="3932237" cy="4915165"/>
          </a:xfrm>
        </p:spPr>
        <p:txBody>
          <a:bodyPr>
            <a:norm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На рисунке 5 изображена лестница, где для креплений использовались специальные болты.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842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10.11.3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CFF56DB-7B49-0EE1-E5E9-237D85C78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3824"/>
            <a:ext cx="10515600" cy="586395"/>
          </a:xfrm>
        </p:spPr>
        <p:txBody>
          <a:bodyPr>
            <a:norm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Рис. 6,7- Шпонки и заделка цементным раствором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Объект 13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11200E50-67B5-E8F2-09CD-04CCC555D65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838200" y="1895479"/>
            <a:ext cx="5181600" cy="4048915"/>
          </a:xfrm>
        </p:spPr>
      </p:pic>
      <p:pic>
        <p:nvPicPr>
          <p:cNvPr id="2052" name="Picture 4" descr="И крепление на шпонки. ">
            <a:extLst>
              <a:ext uri="{FF2B5EF4-FFF2-40B4-BE49-F238E27FC236}">
                <a16:creationId xmlns:a16="http://schemas.microsoft.com/office/drawing/2014/main" id="{99FD6B01-FBA4-A170-145F-D9873E9B198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994" y="1895479"/>
            <a:ext cx="2647507" cy="419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556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10.11.4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1" name="Picture 2" descr="Вентиляционный короб в новостройке. ">
            <a:extLst>
              <a:ext uri="{FF2B5EF4-FFF2-40B4-BE49-F238E27FC236}">
                <a16:creationId xmlns:a16="http://schemas.microsoft.com/office/drawing/2014/main" id="{26CA188E-2057-0A70-DC81-D3A04A77EF6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975" y="1297415"/>
            <a:ext cx="2286000" cy="487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E27CB330-A44D-6A1F-775F-A69C350ECF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10.11.4. Вентиляционные блоки следует усиливать обоймами из уголков и соединительных планок с последующим оштукатуриванием цементным раствором.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9AB414-7DC9-ECE7-1CAC-09ABC47CF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813" y="1196171"/>
            <a:ext cx="3422387" cy="510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5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10.11.5. 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B42443D7-071A-5033-5935-77F710AFE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79883"/>
            <a:ext cx="3932237" cy="4925224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Усиление балконов при хорошем состоянии плит и значительной коррозией металлических консолей осуществляют путем подводки рядом с существующими консолями новых прокатных балок, которые подбирают по расчету и в соответствии с высотой и профилем существующих консолей. Несущую способность железобетонной плиты повышают путем устройства железобетонного слоя толщиной 4—5 см из бетона класса В15 на мелком заполнителе и арматуры: рабочей — по расчету, монтажной — не менее трех стержней диаметром 6 мм на 1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п.м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плиты. </a:t>
            </a:r>
            <a:endParaRPr lang="ru-K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Объект 10" descr="Изображение выглядит как здание, кирпич, внешний, веранда&#10;&#10;Автоматически созданное описание">
            <a:extLst>
              <a:ext uri="{FF2B5EF4-FFF2-40B4-BE49-F238E27FC236}">
                <a16:creationId xmlns:a16="http://schemas.microsoft.com/office/drawing/2014/main" id="{457426AC-6A2D-3661-D477-64E7AB8CB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837274" y="1828804"/>
            <a:ext cx="4560072" cy="335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76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10.11.6 раздела 10.11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FD6A79BC-04FA-8B4E-5670-62F59A761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43" y="1095153"/>
            <a:ext cx="11515061" cy="5576559"/>
          </a:xfrm>
        </p:spPr>
        <p:txBody>
          <a:bodyPr>
            <a:norm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10.11.6. Разрушенные карнизы восстанавливаются сложными растворами 1 : 3 (цемент : песок) по объему. Штампованные элементы карниза крепятся анкерами к кирпичной кладке.</a:t>
            </a:r>
          </a:p>
          <a:p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101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AC00E219-5C44-1A4E-4D50-3086AE44D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754912"/>
            <a:ext cx="3932237" cy="5114076"/>
          </a:xfrm>
        </p:spPr>
        <p:txBody>
          <a:bodyPr>
            <a:norm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На рисунке 9 изображено здание в разрезе, анкер крепит карниз к кирпичной кладке здания.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pic>
        <p:nvPicPr>
          <p:cNvPr id="1026" name="Picture 2" descr="Source. ">
            <a:extLst>
              <a:ext uri="{FF2B5EF4-FFF2-40B4-BE49-F238E27FC236}">
                <a16:creationId xmlns:a16="http://schemas.microsoft.com/office/drawing/2014/main" id="{8AB86120-6E12-02A1-F512-FFB6D3209A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465" y="987425"/>
            <a:ext cx="5213645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876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10.11.7 раздела 10.11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E2D1AD77-921A-7BA7-9AC1-3F37AFF46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70110"/>
            <a:ext cx="12191999" cy="6087889"/>
          </a:xfrm>
        </p:spPr>
        <p:txBody>
          <a:bodyPr/>
          <a:lstStyle/>
          <a:p>
            <a:r>
              <a:rPr lang="ru-RU" dirty="0"/>
              <a:t>10.11.7 Поврежденные гипсовые детали, остающиеся на фасаде, должны быть очищены от грязи и отремонтированы. Крепление как старых, так и новых гипсовых деталей к стене на гипсе и цементном растворе не допускается и должно осуществляться проволокой навеской к фасадным анкерам, закрепленным в стене.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                                                                                  Рисунок 10. Верхние гипсовые детали фасада.</a:t>
            </a:r>
          </a:p>
          <a:p>
            <a:endParaRPr lang="ru-KZ" dirty="0"/>
          </a:p>
        </p:txBody>
      </p:sp>
      <p:pic>
        <p:nvPicPr>
          <p:cNvPr id="11" name="Рисунок 10" descr="Изображение выглядит как здание, внешний, высокий, балкон&#10;&#10;Автоматически созданное описание">
            <a:extLst>
              <a:ext uri="{FF2B5EF4-FFF2-40B4-BE49-F238E27FC236}">
                <a16:creationId xmlns:a16="http://schemas.microsoft.com/office/drawing/2014/main" id="{358B4A28-6000-B2C1-9956-475B7F0A4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247" y="2355864"/>
            <a:ext cx="5330456" cy="373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2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10.11.8 раздела 10.11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905506"/>
            <a:ext cx="1038325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3200" dirty="0"/>
              <a:t>10.11.8 Поврежденные парапеты из кирпича следует усиливать двухсторонними вертикальными слоями армированной штукатурки на цементно-песчаном растворе марки не ниже 100 толщиной 30 мм по арматурным вязаным сеткам с ячейками 150х150 мм из высокопрочной проволоки диаметром 5 мм из стали </a:t>
            </a:r>
            <a:r>
              <a:rPr lang="ru-RU" sz="3200" dirty="0" err="1"/>
              <a:t>Вр</a:t>
            </a:r>
            <a:r>
              <a:rPr lang="ru-RU" sz="3200" dirty="0"/>
              <a:t>-I [7, 14].</a:t>
            </a:r>
            <a:endParaRPr lang="ru-KZ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67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164.1325800.2014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5" name="Объект 14" descr="Изображение выглядит как внешний,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06C04EF4-CA92-2E15-CB02-F96A339A7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183188" y="1366837"/>
            <a:ext cx="6172200" cy="4114800"/>
          </a:xfrm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36B63342-F120-0F5D-6355-4CB040465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72684"/>
            <a:ext cx="3932237" cy="4196304"/>
          </a:xfrm>
        </p:spPr>
        <p:txBody>
          <a:bodyPr>
            <a:normAutofit/>
          </a:bodyPr>
          <a:lstStyle/>
          <a:p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Рисунок 11. Кирпичный парапет, усиленный цементным раствором.  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192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Использованные источники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99E8ED-D443-4FF0-ABB6-588310BAF269}"/>
              </a:ext>
            </a:extLst>
          </p:cNvPr>
          <p:cNvSpPr/>
          <p:nvPr/>
        </p:nvSpPr>
        <p:spPr>
          <a:xfrm>
            <a:off x="0" y="2036311"/>
            <a:ext cx="1219200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KZ" sz="25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https://smeta-kz.com/normativy-rk/agsk/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https://adilet.zan.kz/rus/docs/E18000110AD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hlinkClick r:id="rId7"/>
              </a:rPr>
              <a:t>189_СП РК 1.04-110-2017 «Обследование, оценка технического состояния.pdf (egfntd.kz)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46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46287" y="4105227"/>
            <a:ext cx="66803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Благодарю за внимание!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878</TotalTime>
  <Words>546</Words>
  <Application>Microsoft Office PowerPoint</Application>
  <PresentationFormat>Широкоэкранный</PresentationFormat>
  <Paragraphs>61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Рис. 6,7- Шпонки и заделка цементным раствором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azhamil@internet.ru</cp:lastModifiedBy>
  <cp:revision>82</cp:revision>
  <dcterms:created xsi:type="dcterms:W3CDTF">2019-06-17T04:49:18Z</dcterms:created>
  <dcterms:modified xsi:type="dcterms:W3CDTF">2022-10-26T05:26:35Z</dcterms:modified>
</cp:coreProperties>
</file>